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5" r:id="rId6"/>
    <p:sldId id="264" r:id="rId7"/>
    <p:sldId id="261" r:id="rId8"/>
    <p:sldId id="270" r:id="rId9"/>
    <p:sldId id="259" r:id="rId10"/>
    <p:sldId id="260" r:id="rId11"/>
    <p:sldId id="258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57693-2F8A-FBE0-AB53-C5280AB64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9AFB5-521B-10EA-6F50-B1ADFCF85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96805-5969-E2D1-B349-CE18F811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DEF-1652-409D-BC9A-7F156FF35B98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D808E-24F0-F253-0389-7DEA1EE2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D3B2-260F-9F1D-083D-749A6B0C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02CB-BB0E-48FC-8DDF-61AC4726A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4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72D02-2E83-3617-0A2E-DC708A86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8CC78-D189-EC1D-0462-3047B9CAD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5C39F-EFE8-2621-C4E1-89064E4D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DEF-1652-409D-BC9A-7F156FF35B98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D908C-63B9-4291-2C9E-E2DA3420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C5DF9-9113-ADF9-58B1-05BCB04D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02CB-BB0E-48FC-8DDF-61AC4726A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9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38EFC8-877F-CB88-3DCA-3EA4014BE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6BE43-60BE-0530-ED40-6CEC88B9E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FCA3F-E827-1ADC-BB15-864AF73D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DEF-1652-409D-BC9A-7F156FF35B98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29C65-0911-9745-8023-8346111F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4D36A-951F-9E34-CA23-9CD8BE74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02CB-BB0E-48FC-8DDF-61AC4726A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9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BAF2-81E3-5CEC-E695-03718C92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E803F-FF98-6A71-9C58-3F3DD30B0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B5C33-4066-68CE-D4C8-CF958D7C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DEF-1652-409D-BC9A-7F156FF35B98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8C871-3B96-0844-F064-C3500106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3691D-A76E-715F-008B-1C11E382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02CB-BB0E-48FC-8DDF-61AC4726A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7A4F-787E-87AB-2405-7E47BF60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77274-B26E-4708-5217-4861F6153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9A42F-F0AD-F22C-C3FC-776D3B59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DEF-1652-409D-BC9A-7F156FF35B98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CCD4B-E502-5905-5D82-02EF71C4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8E4F6-CC5C-E293-5106-D58070EF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02CB-BB0E-48FC-8DDF-61AC4726A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1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7026-DEA7-798D-04FC-CCBEF49C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8338-6629-119F-BC01-231F8BB10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90FE4-292C-6AE1-BC03-E94E5AC7A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F4F02-FDDE-605B-899F-5DDF0E894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DEF-1652-409D-BC9A-7F156FF35B98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8A264-E29F-CB94-F7B7-D61CF336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D2653-4E81-5610-E9D6-90051895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02CB-BB0E-48FC-8DDF-61AC4726A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495E-3217-A626-0B3F-E3679F81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C225C-C855-1322-AF73-F1019A940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7C459-AFDD-D441-112C-C3FE9D630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5563D-352F-40A0-10BF-AAA97ADB1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D7963-45D3-C171-D500-06026B917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9F65E9-510D-49B9-6DF4-C9F41BCC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DEF-1652-409D-BC9A-7F156FF35B98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58EBB-D1E1-D19E-7956-B2769C11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3BD32-925A-B638-4FD0-D7518EB7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02CB-BB0E-48FC-8DDF-61AC4726A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3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BFA1-7BB6-3920-6402-3F1D0A3B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5738E8-D908-B387-39AC-6E94DD20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DEF-1652-409D-BC9A-7F156FF35B98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03B08-62CD-528C-D867-6EFCF59F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9FCD8-850B-340A-4499-146113EE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02CB-BB0E-48FC-8DDF-61AC4726A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3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C90DE-BBAB-C27B-6F93-F434D80D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DEF-1652-409D-BC9A-7F156FF35B98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DFF2E-E518-C4AD-F796-2E15E53B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DCB40-533F-D269-A948-2E454A1F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02CB-BB0E-48FC-8DDF-61AC4726A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6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1D44-3EC9-91A4-3D5E-207F400E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FB205-4EF6-0C0A-626F-CEDA9A0FB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2B946-C734-2246-0050-FFA386B68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6751E-DC9A-2EA2-2DE1-085C44FF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DEF-1652-409D-BC9A-7F156FF35B98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ECD2E-5CE0-4F31-52E8-69C0F52B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8EE98-2EED-C6F5-C90D-20AFEF1C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02CB-BB0E-48FC-8DDF-61AC4726A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1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F642-530C-169A-1E3D-82001492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743D2A-EE88-3A6B-5221-6B3B18A67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732C3-9A13-9799-02F0-E6765E690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D54F7-6AF4-0229-5448-CF167BA4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DEF-1652-409D-BC9A-7F156FF35B98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DBF2B-E7E3-AA26-E9D3-F101EC6B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CA026-F67B-CBCB-30FB-C139330C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02CB-BB0E-48FC-8DDF-61AC4726A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4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7625C-0544-EDF2-7722-FD80D816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5EB52-85B6-EC1E-311E-03CDC7CB6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20430-2D82-F67C-B8C6-B40378906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314DEF-1652-409D-BC9A-7F156FF35B98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8D533-D8F1-0E45-5C04-657EF0418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FC8E9-E1BA-7CAE-DF71-DD5308001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6C02CB-BB0E-48FC-8DDF-61AC4726A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3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9867-24C2-4BCD-6F19-D85084127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510" y="21645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 and Implementation of a Portable ECG</a:t>
            </a:r>
            <a:br>
              <a:rPr lang="en-US" dirty="0"/>
            </a:br>
            <a:br>
              <a:rPr lang="en-US" dirty="0"/>
            </a:br>
            <a:r>
              <a:rPr lang="en-US" sz="3800" dirty="0" err="1"/>
              <a:t>Thapathali</a:t>
            </a:r>
            <a:r>
              <a:rPr lang="en-US" sz="3800" dirty="0"/>
              <a:t> Campus, Institute of Engineering, Tribhuvan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D060D-0D24-AF46-7705-AC5D843FE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510" y="4693419"/>
            <a:ext cx="9144000" cy="1655762"/>
          </a:xfrm>
        </p:spPr>
        <p:txBody>
          <a:bodyPr/>
          <a:lstStyle/>
          <a:p>
            <a:r>
              <a:rPr lang="en-US" b="1" dirty="0"/>
              <a:t>Sudip Bhujel</a:t>
            </a:r>
            <a:r>
              <a:rPr lang="en-US" dirty="0"/>
              <a:t>, </a:t>
            </a:r>
            <a:r>
              <a:rPr lang="en-US" dirty="0" err="1"/>
              <a:t>Sulove</a:t>
            </a:r>
            <a:r>
              <a:rPr lang="en-US" dirty="0"/>
              <a:t> Bhattarai, Santosh Adhikari</a:t>
            </a:r>
          </a:p>
        </p:txBody>
      </p:sp>
    </p:spTree>
    <p:extLst>
      <p:ext uri="{BB962C8B-B14F-4D97-AF65-F5344CB8AC3E}">
        <p14:creationId xmlns:p14="http://schemas.microsoft.com/office/powerpoint/2010/main" val="398664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CAEA-0FC2-8801-E916-C730BCF2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3AD2B-1C56-D0E9-3834-1B7EF41F8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49" y="1690688"/>
            <a:ext cx="9114502" cy="43655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64C096-F4C9-B8BC-2B6A-39D7D946BECC}"/>
              </a:ext>
            </a:extLst>
          </p:cNvPr>
          <p:cNvSpPr/>
          <p:nvPr/>
        </p:nvSpPr>
        <p:spPr>
          <a:xfrm>
            <a:off x="3165987" y="6213987"/>
            <a:ext cx="5378245" cy="560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Fig: Output of AD8232 in the Serial Plotter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81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B4587-91B0-B967-F966-662FFFDE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0C91AC-6B5E-CA02-E62B-A5E06331C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97" y="2218373"/>
            <a:ext cx="8361439" cy="3443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5C01BB-2917-E5FF-1E4E-D912ABA5C800}"/>
              </a:ext>
            </a:extLst>
          </p:cNvPr>
          <p:cNvSpPr/>
          <p:nvPr/>
        </p:nvSpPr>
        <p:spPr>
          <a:xfrm>
            <a:off x="3168893" y="6046839"/>
            <a:ext cx="5378245" cy="560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Fig: Output of AD8232 in the Serial Plotter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1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ED1F7-A213-C634-B0A9-7348D45F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F5D7C2-4069-ACDC-A338-B58B449DC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92826"/>
            <a:ext cx="4758813" cy="456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D2AEA7-7569-014B-5BA2-71EC3397F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1" y="1858297"/>
            <a:ext cx="4906296" cy="41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5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E2E2-6638-7612-FEBD-017A2E15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B692F9-031B-13D2-3F19-6C5FC9981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06" y="1708354"/>
            <a:ext cx="5299587" cy="3441291"/>
          </a:xfrm>
        </p:spPr>
      </p:pic>
    </p:spTree>
    <p:extLst>
      <p:ext uri="{BB962C8B-B14F-4D97-AF65-F5344CB8AC3E}">
        <p14:creationId xmlns:p14="http://schemas.microsoft.com/office/powerpoint/2010/main" val="355195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66C3-E2BE-DC27-D3FB-4BFAB5F0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A9ECB-CB82-EBA3-FA19-D1C7315DD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Economical and Portable Device which can be used by medical students to understand the ECG device</a:t>
            </a:r>
          </a:p>
          <a:p>
            <a:r>
              <a:rPr lang="en-US" dirty="0"/>
              <a:t>Electrode pop- up or movement noise increases probability of disturbances.</a:t>
            </a:r>
          </a:p>
          <a:p>
            <a:r>
              <a:rPr lang="en-US" dirty="0"/>
              <a:t>Electrode probes, cables, signal processor are the major sources of noise.</a:t>
            </a:r>
          </a:p>
          <a:p>
            <a:r>
              <a:rPr lang="en-US" dirty="0"/>
              <a:t>Extraction of images and store it in database</a:t>
            </a:r>
          </a:p>
          <a:p>
            <a:r>
              <a:rPr lang="en-US" dirty="0"/>
              <a:t>Machine Learning Implementation to explore arrythmias of the heart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4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26BA-3BD3-9360-4F85-6029D113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348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9168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7F682-7B47-2D37-946B-2E12F53AA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36A8E-73BF-0F1C-BA50-A24ECF4C7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Objectives</a:t>
            </a:r>
          </a:p>
          <a:p>
            <a:r>
              <a:rPr lang="en-US" dirty="0"/>
              <a:t>Literature Review</a:t>
            </a:r>
          </a:p>
          <a:p>
            <a:r>
              <a:rPr lang="en-US" dirty="0"/>
              <a:t>System Description and Implementation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 and Future Enhancements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0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14E6-1069-E94E-7A39-16420BCB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2D4B0-D7E2-EDE3-306C-07426930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83738"/>
          </a:xfrm>
        </p:spPr>
        <p:txBody>
          <a:bodyPr/>
          <a:lstStyle/>
          <a:p>
            <a:r>
              <a:rPr lang="en-US" dirty="0"/>
              <a:t>Electrocardiography(ECG) is the technology of measuring the electrical changes of the heart.</a:t>
            </a:r>
          </a:p>
          <a:p>
            <a:r>
              <a:rPr lang="en-US" dirty="0"/>
              <a:t>Potential developed in body is captured by the electrodes.</a:t>
            </a:r>
          </a:p>
          <a:p>
            <a:r>
              <a:rPr lang="en-US" dirty="0"/>
              <a:t>The contraction and relaxation of the heart muscles are associated with a change in the electrical charges.</a:t>
            </a:r>
          </a:p>
          <a:p>
            <a:r>
              <a:rPr lang="en-US" dirty="0"/>
              <a:t>Recording of the heart electrical activity during </a:t>
            </a:r>
          </a:p>
          <a:p>
            <a:pPr marL="0" indent="0">
              <a:buNone/>
            </a:pPr>
            <a:r>
              <a:rPr lang="en-US" dirty="0"/>
              <a:t>   each of its cycles.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6DDAD-22D1-4362-30A5-5BB6C23FD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4131263"/>
            <a:ext cx="2258959" cy="17907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EDF3404-85D5-1FDD-B53D-E9F55AC02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46" y="4842301"/>
            <a:ext cx="2910346" cy="21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1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8204-EC26-FD42-42F3-B1D3A531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16ABD-A26B-D0CD-DA89-DE7857459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present ECG on the display unit i.e. OLED.</a:t>
            </a:r>
          </a:p>
          <a:p>
            <a:r>
              <a:rPr lang="en-US" dirty="0"/>
              <a:t>To computer Beats per Minute (BPM) in the real time. </a:t>
            </a:r>
          </a:p>
        </p:txBody>
      </p:sp>
    </p:spTree>
    <p:extLst>
      <p:ext uri="{BB962C8B-B14F-4D97-AF65-F5344CB8AC3E}">
        <p14:creationId xmlns:p14="http://schemas.microsoft.com/office/powerpoint/2010/main" val="387748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22DE-2359-3632-BCE0-14F2C196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CEBF1-285F-8FEF-D622-20CD32632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5132439"/>
          </a:xfrm>
        </p:spPr>
        <p:txBody>
          <a:bodyPr>
            <a:normAutofit/>
          </a:bodyPr>
          <a:lstStyle/>
          <a:p>
            <a:r>
              <a:rPr lang="en-US" dirty="0"/>
              <a:t>A history of ECG could be tracked from the discovery of the electrical activity of the heart by </a:t>
            </a:r>
            <a:r>
              <a:rPr lang="en-US" dirty="0" err="1"/>
              <a:t>Köllicker</a:t>
            </a:r>
            <a:r>
              <a:rPr lang="en-US" dirty="0"/>
              <a:t> and Müller in 1856.</a:t>
            </a:r>
          </a:p>
          <a:p>
            <a:r>
              <a:rPr lang="en-US" dirty="0"/>
              <a:t>First ECG of a human recorded with a siphon instrument in 1870 by Muirhead in London.</a:t>
            </a:r>
          </a:p>
          <a:p>
            <a:r>
              <a:rPr lang="en-US" dirty="0"/>
              <a:t>Breakthrough in ECG technology with invention of the string galvanometer by Einthoven in 1901.</a:t>
            </a:r>
          </a:p>
          <a:p>
            <a:r>
              <a:rPr lang="en-US" dirty="0"/>
              <a:t>Einthoven proposed theory of three electrodes in 1906 in terms of triangle</a:t>
            </a:r>
          </a:p>
          <a:p>
            <a:r>
              <a:rPr lang="en-US" dirty="0"/>
              <a:t>Dr. Taro </a:t>
            </a:r>
            <a:r>
              <a:rPr lang="en-US" dirty="0" err="1"/>
              <a:t>Takemi</a:t>
            </a:r>
            <a:r>
              <a:rPr lang="en-US" dirty="0"/>
              <a:t> invented the new portable ECG machine in 1937.</a:t>
            </a:r>
          </a:p>
          <a:p>
            <a:r>
              <a:rPr lang="en-US" dirty="0"/>
              <a:t>In 1999, researchers from Texas transmitted the 12- lead ECG through wireless technology to computer.</a:t>
            </a:r>
          </a:p>
        </p:txBody>
      </p:sp>
    </p:spTree>
    <p:extLst>
      <p:ext uri="{BB962C8B-B14F-4D97-AF65-F5344CB8AC3E}">
        <p14:creationId xmlns:p14="http://schemas.microsoft.com/office/powerpoint/2010/main" val="81802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67FE-BC18-7072-29FC-9A69FDD3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Description and Implementation</a:t>
            </a:r>
          </a:p>
        </p:txBody>
      </p:sp>
      <p:sp>
        <p:nvSpPr>
          <p:cNvPr id="4" name="Rectangle 51">
            <a:extLst>
              <a:ext uri="{FF2B5EF4-FFF2-40B4-BE49-F238E27FC236}">
                <a16:creationId xmlns:a16="http://schemas.microsoft.com/office/drawing/2014/main" id="{8D3723C6-26F7-3AE5-9F0F-6F7D6A10E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BADBF7-2DD7-B685-08EE-A1DE262F1C0A}"/>
              </a:ext>
            </a:extLst>
          </p:cNvPr>
          <p:cNvGrpSpPr/>
          <p:nvPr/>
        </p:nvGrpSpPr>
        <p:grpSpPr>
          <a:xfrm>
            <a:off x="2416278" y="1690688"/>
            <a:ext cx="6521245" cy="4719944"/>
            <a:chOff x="0" y="0"/>
            <a:chExt cx="5527988" cy="41611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D2A426-2359-372E-9C61-630504D30A4B}"/>
                </a:ext>
              </a:extLst>
            </p:cNvPr>
            <p:cNvGrpSpPr/>
            <p:nvPr/>
          </p:nvGrpSpPr>
          <p:grpSpPr>
            <a:xfrm>
              <a:off x="0" y="0"/>
              <a:ext cx="5527988" cy="4161155"/>
              <a:chOff x="0" y="0"/>
              <a:chExt cx="5527988" cy="416115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821801A-D42F-7BFA-C70D-52A70D680B08}"/>
                  </a:ext>
                </a:extLst>
              </p:cNvPr>
              <p:cNvGrpSpPr/>
              <p:nvPr/>
            </p:nvGrpSpPr>
            <p:grpSpPr>
              <a:xfrm>
                <a:off x="0" y="0"/>
                <a:ext cx="5512435" cy="4161155"/>
                <a:chOff x="0" y="0"/>
                <a:chExt cx="5512904" cy="416116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63CBAA5-C37B-D545-9E91-DD176C3B61C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5458645" cy="2337435"/>
                  <a:chOff x="0" y="0"/>
                  <a:chExt cx="5458645" cy="2337435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5C5BA595-144F-0253-38A8-6CEDA08C496B}"/>
                      </a:ext>
                    </a:extLst>
                  </p:cNvPr>
                  <p:cNvGrpSpPr/>
                  <p:nvPr/>
                </p:nvGrpSpPr>
                <p:grpSpPr>
                  <a:xfrm>
                    <a:off x="2054087" y="0"/>
                    <a:ext cx="3404558" cy="2337435"/>
                    <a:chOff x="0" y="0"/>
                    <a:chExt cx="3404743" cy="2337979"/>
                  </a:xfrm>
                </p:grpSpPr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B13E8D1E-85EF-9440-7D79-837CFFA477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404743" cy="2337979"/>
                      <a:chOff x="0" y="0"/>
                      <a:chExt cx="3404743" cy="2337979"/>
                    </a:xfrm>
                  </p:grpSpPr>
                  <p:grpSp>
                    <p:nvGrpSpPr>
                      <p:cNvPr id="47" name="Group 46">
                        <a:extLst>
                          <a:ext uri="{FF2B5EF4-FFF2-40B4-BE49-F238E27FC236}">
                            <a16:creationId xmlns:a16="http://schemas.microsoft.com/office/drawing/2014/main" id="{66CC9418-9512-237B-3DF5-B52C120FD6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297970"/>
                        <a:ext cx="3404743" cy="2040009"/>
                        <a:chOff x="0" y="-204"/>
                        <a:chExt cx="3404743" cy="2040009"/>
                      </a:xfrm>
                    </p:grpSpPr>
                    <p:grpSp>
                      <p:nvGrpSpPr>
                        <p:cNvPr id="49" name="Group 48">
                          <a:extLst>
                            <a:ext uri="{FF2B5EF4-FFF2-40B4-BE49-F238E27FC236}">
                              <a16:creationId xmlns:a16="http://schemas.microsoft.com/office/drawing/2014/main" id="{BDC15A2E-A7D5-1C92-8BC1-6E3DEB900D2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-204"/>
                          <a:ext cx="1238469" cy="2039464"/>
                          <a:chOff x="0" y="-132"/>
                          <a:chExt cx="843500" cy="1311402"/>
                        </a:xfrm>
                      </p:grpSpPr>
                      <p:sp>
                        <p:nvSpPr>
                          <p:cNvPr id="52" name="Rectangle 51">
                            <a:extLst>
                              <a:ext uri="{FF2B5EF4-FFF2-40B4-BE49-F238E27FC236}">
                                <a16:creationId xmlns:a16="http://schemas.microsoft.com/office/drawing/2014/main" id="{AF794B61-3A8C-5D28-7BFC-ED96BE830C4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-132"/>
                            <a:ext cx="843500" cy="566800"/>
                          </a:xfrm>
                          <a:prstGeom prst="rect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6"/>
                          </a:lnRef>
                          <a:fillRef idx="1">
                            <a:schemeClr val="lt1"/>
                          </a:fillRef>
                          <a:effectRef idx="0">
                            <a:schemeClr val="accent6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b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50000"/>
                              </a:lnSpc>
                              <a:spcBef>
                                <a:spcPts val="0"/>
                              </a:spcBef>
                              <a:spcAft>
                                <a:spcPts val="180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IA (Instrumentation Amplifier)</a:t>
                            </a:r>
                          </a:p>
                        </p:txBody>
                      </p:sp>
                      <p:sp>
                        <p:nvSpPr>
                          <p:cNvPr id="53" name="Rectangle 52">
                            <a:extLst>
                              <a:ext uri="{FF2B5EF4-FFF2-40B4-BE49-F238E27FC236}">
                                <a16:creationId xmlns:a16="http://schemas.microsoft.com/office/drawing/2014/main" id="{B27B0CA4-93E9-165B-FB65-AADB3610B4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765539"/>
                            <a:ext cx="843353" cy="545731"/>
                          </a:xfrm>
                          <a:prstGeom prst="rect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6"/>
                          </a:lnRef>
                          <a:fillRef idx="1">
                            <a:schemeClr val="lt1"/>
                          </a:fillRef>
                          <a:effectRef idx="0">
                            <a:schemeClr val="accent6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50000"/>
                              </a:lnSpc>
                              <a:spcBef>
                                <a:spcPts val="0"/>
                              </a:spcBef>
                              <a:spcAft>
                                <a:spcPts val="180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RLD </a:t>
                            </a:r>
                          </a:p>
                          <a:p>
                            <a:pPr marL="0" marR="0" algn="ctr">
                              <a:lnSpc>
                                <a:spcPct val="150000"/>
                              </a:lnSpc>
                              <a:spcBef>
                                <a:spcPts val="0"/>
                              </a:spcBef>
                              <a:spcAft>
                                <a:spcPts val="180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Amplifier</a:t>
                            </a:r>
                          </a:p>
                        </p:txBody>
                      </p:sp>
                      <p:sp>
                        <p:nvSpPr>
                          <p:cNvPr id="54" name="Rectangle 53">
                            <a:extLst>
                              <a:ext uri="{FF2B5EF4-FFF2-40B4-BE49-F238E27FC236}">
                                <a16:creationId xmlns:a16="http://schemas.microsoft.com/office/drawing/2014/main" id="{C8E9184F-7E9D-EFB9-A6E8-68E68517A6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566139"/>
                            <a:ext cx="843353" cy="200515"/>
                          </a:xfrm>
                          <a:prstGeom prst="rect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6"/>
                          </a:lnRef>
                          <a:fillRef idx="1">
                            <a:schemeClr val="lt1"/>
                          </a:fillRef>
                          <a:effectRef idx="0">
                            <a:schemeClr val="accent6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50000"/>
                              </a:lnSpc>
                              <a:spcBef>
                                <a:spcPts val="0"/>
                              </a:spcBef>
                              <a:spcAft>
                                <a:spcPts val="180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 </a:t>
                            </a:r>
                          </a:p>
                        </p:txBody>
                      </p:sp>
                    </p:grpSp>
                    <p:sp>
                      <p:nvSpPr>
                        <p:cNvPr id="50" name="Rectangle 49">
                          <a:extLst>
                            <a:ext uri="{FF2B5EF4-FFF2-40B4-BE49-F238E27FC236}">
                              <a16:creationId xmlns:a16="http://schemas.microsoft.com/office/drawing/2014/main" id="{B73AAF87-3291-8C5B-6D31-B52133CFF0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96289" y="0"/>
                          <a:ext cx="822096" cy="2039805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Reference buffer</a:t>
                          </a:r>
                        </a:p>
                      </p:txBody>
                    </p:sp>
                    <p:sp>
                      <p:nvSpPr>
                        <p:cNvPr id="51" name="Rectangle 50">
                          <a:extLst>
                            <a:ext uri="{FF2B5EF4-FFF2-40B4-BE49-F238E27FC236}">
                              <a16:creationId xmlns:a16="http://schemas.microsoft.com/office/drawing/2014/main" id="{2F7EB53E-75AB-9CEB-FABF-F393950459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80334" y="-170"/>
                          <a:ext cx="924409" cy="2039805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Operational Amplifier</a:t>
                          </a:r>
                        </a:p>
                      </p:txBody>
                    </p:sp>
                  </p:grpSp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C7DA1B43-DD1B-DEDF-A898-9D220ED0D1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608" y="0"/>
                        <a:ext cx="1683026" cy="298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AD8232 Amplifier</a:t>
                        </a:r>
                      </a:p>
                    </p:txBody>
                  </p:sp>
                </p:grpSp>
                <p:cxnSp>
                  <p:nvCxnSpPr>
                    <p:cNvPr id="46" name="Straight Arrow Connector 45">
                      <a:extLst>
                        <a:ext uri="{FF2B5EF4-FFF2-40B4-BE49-F238E27FC236}">
                          <a16:creationId xmlns:a16="http://schemas.microsoft.com/office/drawing/2014/main" id="{7C0B9D5D-6FFE-3C2A-C530-D950C2B5A38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19539" y="1157910"/>
                      <a:ext cx="0" cy="32004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35426862-FABB-6A3B-8BFD-FD837871865A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4534286" cy="2001078"/>
                    <a:chOff x="0" y="0"/>
                    <a:chExt cx="4857746" cy="2001078"/>
                  </a:xfrm>
                </p:grpSpPr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5649C921-4F84-07D8-DC02-25E2EE6B4E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4857746" cy="2001078"/>
                      <a:chOff x="0" y="0"/>
                      <a:chExt cx="4857746" cy="2001078"/>
                    </a:xfrm>
                  </p:grpSpPr>
                  <p:grpSp>
                    <p:nvGrpSpPr>
                      <p:cNvPr id="37" name="Group 36">
                        <a:extLst>
                          <a:ext uri="{FF2B5EF4-FFF2-40B4-BE49-F238E27FC236}">
                            <a16:creationId xmlns:a16="http://schemas.microsoft.com/office/drawing/2014/main" id="{28B82FDD-7241-3839-C4B8-2D8B6440CC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1683026" cy="1610139"/>
                        <a:chOff x="0" y="0"/>
                        <a:chExt cx="1683026" cy="1610139"/>
                      </a:xfrm>
                    </p:grpSpPr>
                    <p:sp>
                      <p:nvSpPr>
                        <p:cNvPr id="43" name="Rectangle 42">
                          <a:extLst>
                            <a:ext uri="{FF2B5EF4-FFF2-40B4-BE49-F238E27FC236}">
                              <a16:creationId xmlns:a16="http://schemas.microsoft.com/office/drawing/2014/main" id="{CF83F4F0-6A18-DAFF-477A-7DB90CD7A6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2400" y="298174"/>
                          <a:ext cx="1272208" cy="1311965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Right hand(-IN)</a:t>
                          </a:r>
                        </a:p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Left hand(+IN)</a:t>
                          </a:r>
                        </a:p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Right leg</a:t>
                          </a:r>
                        </a:p>
                      </p:txBody>
                    </p:sp>
                    <p:sp>
                      <p:nvSpPr>
                        <p:cNvPr id="44" name="Rectangle 43">
                          <a:extLst>
                            <a:ext uri="{FF2B5EF4-FFF2-40B4-BE49-F238E27FC236}">
                              <a16:creationId xmlns:a16="http://schemas.microsoft.com/office/drawing/2014/main" id="{6302FC5E-1892-0AB4-98BB-434B250E53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1683026" cy="298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Human body</a:t>
                          </a:r>
                        </a:p>
                      </p:txBody>
                    </p:sp>
                  </p:grpSp>
                  <p:cxnSp>
                    <p:nvCxnSpPr>
                      <p:cNvPr id="38" name="Straight Arrow Connector 37">
                        <a:extLst>
                          <a:ext uri="{FF2B5EF4-FFF2-40B4-BE49-F238E27FC236}">
                            <a16:creationId xmlns:a16="http://schemas.microsoft.com/office/drawing/2014/main" id="{CBC9ABC6-271F-4D36-6817-C87C914CCBB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424608" y="447261"/>
                        <a:ext cx="782113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Arrow Connector 38">
                        <a:extLst>
                          <a:ext uri="{FF2B5EF4-FFF2-40B4-BE49-F238E27FC236}">
                            <a16:creationId xmlns:a16="http://schemas.microsoft.com/office/drawing/2014/main" id="{9561E599-85DE-E32B-CA03-88DE9ACD1EF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424608" y="937591"/>
                        <a:ext cx="782113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Connector: Elbow 39">
                        <a:extLst>
                          <a:ext uri="{FF2B5EF4-FFF2-40B4-BE49-F238E27FC236}">
                            <a16:creationId xmlns:a16="http://schemas.microsoft.com/office/drawing/2014/main" id="{427ECAD1-8E0D-4CFD-4FFB-87234CE7D3B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424608" y="1411357"/>
                        <a:ext cx="782113" cy="589721"/>
                      </a:xfrm>
                      <a:prstGeom prst="bentConnector3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Arrow Connector 40">
                        <a:extLst>
                          <a:ext uri="{FF2B5EF4-FFF2-40B4-BE49-F238E27FC236}">
                            <a16:creationId xmlns:a16="http://schemas.microsoft.com/office/drawing/2014/main" id="{821FCD08-8E82-8370-8A34-68CF4EFE003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527364" y="594690"/>
                        <a:ext cx="276197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Arrow Connector 41">
                        <a:extLst>
                          <a:ext uri="{FF2B5EF4-FFF2-40B4-BE49-F238E27FC236}">
                            <a16:creationId xmlns:a16="http://schemas.microsoft.com/office/drawing/2014/main" id="{B3ABDC97-F7DC-477B-F848-65721556546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70364" y="594690"/>
                        <a:ext cx="187382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5B73061A-11C5-1566-B5E9-289226E100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07243" y="5940"/>
                      <a:ext cx="934279" cy="1151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Electrode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sensors</a:t>
                      </a:r>
                    </a:p>
                  </p:txBody>
                </p:sp>
              </p:grpSp>
            </p:grp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2546F8F-5467-2C01-830C-7627E1ED3E18}"/>
                    </a:ext>
                  </a:extLst>
                </p:cNvPr>
                <p:cNvSpPr/>
                <p:nvPr/>
              </p:nvSpPr>
              <p:spPr>
                <a:xfrm>
                  <a:off x="4106886" y="2766677"/>
                  <a:ext cx="1406018" cy="139448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1800"/>
                    </a:spcAft>
                  </a:pPr>
                  <a:r>
                    <a:rPr lang="en-US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ATmega 328P</a:t>
                  </a: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EC098DC0-6FF5-7D6A-2A13-D6A3C84C54CD}"/>
                    </a:ext>
                  </a:extLst>
                </p:cNvPr>
                <p:cNvGrpSpPr/>
                <p:nvPr/>
              </p:nvGrpSpPr>
              <p:grpSpPr>
                <a:xfrm>
                  <a:off x="3737113" y="2336794"/>
                  <a:ext cx="1722395" cy="430659"/>
                  <a:chOff x="-1272208" y="1591359"/>
                  <a:chExt cx="1722395" cy="430659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3DE1090-C686-60F5-0DD8-E179E323017D}"/>
                      </a:ext>
                    </a:extLst>
                  </p:cNvPr>
                  <p:cNvGrpSpPr/>
                  <p:nvPr/>
                </p:nvGrpSpPr>
                <p:grpSpPr>
                  <a:xfrm>
                    <a:off x="-818398" y="1591359"/>
                    <a:ext cx="1181998" cy="430659"/>
                    <a:chOff x="-1096629" y="1591605"/>
                    <a:chExt cx="1583848" cy="430725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D8805994-8305-BE89-F80E-E84B4EB0ACF3}"/>
                        </a:ext>
                      </a:extLst>
                    </p:cNvPr>
                    <p:cNvCxnSpPr/>
                    <p:nvPr/>
                  </p:nvCxnSpPr>
                  <p:spPr>
                    <a:xfrm rot="5400000">
                      <a:off x="-1311927" y="1806962"/>
                      <a:ext cx="430596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Arrow Connector 28">
                      <a:extLst>
                        <a:ext uri="{FF2B5EF4-FFF2-40B4-BE49-F238E27FC236}">
                          <a16:creationId xmlns:a16="http://schemas.microsoft.com/office/drawing/2014/main" id="{FD8C2583-F222-DEA2-940D-50A3F0AA5F4C}"/>
                        </a:ext>
                      </a:extLst>
                    </p:cNvPr>
                    <p:cNvCxnSpPr/>
                    <p:nvPr/>
                  </p:nvCxnSpPr>
                  <p:spPr>
                    <a:xfrm rot="5400000">
                      <a:off x="-548353" y="1806997"/>
                      <a:ext cx="430596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Arrow Connector 29">
                      <a:extLst>
                        <a:ext uri="{FF2B5EF4-FFF2-40B4-BE49-F238E27FC236}">
                          <a16:creationId xmlns:a16="http://schemas.microsoft.com/office/drawing/2014/main" id="{6A822493-6BFB-3B60-F4C0-6C17141EBFCC}"/>
                        </a:ext>
                      </a:extLst>
                    </p:cNvPr>
                    <p:cNvCxnSpPr/>
                    <p:nvPr/>
                  </p:nvCxnSpPr>
                  <p:spPr>
                    <a:xfrm rot="5400000">
                      <a:off x="-921260" y="1807032"/>
                      <a:ext cx="430596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Arrow Connector 30">
                      <a:extLst>
                        <a:ext uri="{FF2B5EF4-FFF2-40B4-BE49-F238E27FC236}">
                          <a16:creationId xmlns:a16="http://schemas.microsoft.com/office/drawing/2014/main" id="{8A9E83D5-41AE-A9E0-6437-7D372201DCE3}"/>
                        </a:ext>
                      </a:extLst>
                    </p:cNvPr>
                    <p:cNvCxnSpPr/>
                    <p:nvPr/>
                  </p:nvCxnSpPr>
                  <p:spPr>
                    <a:xfrm rot="5400000">
                      <a:off x="-161982" y="1806942"/>
                      <a:ext cx="430349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Arrow Connector 31">
                      <a:extLst>
                        <a:ext uri="{FF2B5EF4-FFF2-40B4-BE49-F238E27FC236}">
                          <a16:creationId xmlns:a16="http://schemas.microsoft.com/office/drawing/2014/main" id="{DFBB6AB9-88C8-F0C0-9219-628F3B0D8B5F}"/>
                        </a:ext>
                      </a:extLst>
                    </p:cNvPr>
                    <p:cNvCxnSpPr/>
                    <p:nvPr/>
                  </p:nvCxnSpPr>
                  <p:spPr>
                    <a:xfrm rot="5400000">
                      <a:off x="272302" y="1806522"/>
                      <a:ext cx="429834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4696F4D-66BB-FC09-CBCC-54662BB2E5F8}"/>
                      </a:ext>
                    </a:extLst>
                  </p:cNvPr>
                  <p:cNvGrpSpPr/>
                  <p:nvPr/>
                </p:nvGrpSpPr>
                <p:grpSpPr>
                  <a:xfrm>
                    <a:off x="-1272208" y="1631741"/>
                    <a:ext cx="1722395" cy="324675"/>
                    <a:chOff x="-1272208" y="289959"/>
                    <a:chExt cx="1722395" cy="324675"/>
                  </a:xfrm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823496D7-7C4F-D516-F9D8-F7BD851436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72208" y="292051"/>
                      <a:ext cx="523461" cy="2782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GND</a:t>
                      </a: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BC0CD8CD-F404-4E40-65DD-5EE8A758AD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01548" y="289963"/>
                      <a:ext cx="450574" cy="304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Vcc</a:t>
                      </a: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A1041DD0-BEDC-695A-97F7-BD0297E57A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29587" y="306514"/>
                      <a:ext cx="490330" cy="304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O/P</a:t>
                      </a: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73ECFDE0-6101-7247-7139-7E97FC0788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18026" y="296582"/>
                      <a:ext cx="450574" cy="3180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LO-</a:t>
                      </a: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0CBA663E-3FE0-EEA1-8C1F-63E8707B4C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77" y="289959"/>
                      <a:ext cx="476664" cy="3114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LO+</a:t>
                      </a:r>
                    </a:p>
                  </p:txBody>
                </p:sp>
              </p:grp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9F9A8A5-9A0E-95AD-E224-53B389158371}"/>
                    </a:ext>
                  </a:extLst>
                </p:cNvPr>
                <p:cNvGrpSpPr/>
                <p:nvPr/>
              </p:nvGrpSpPr>
              <p:grpSpPr>
                <a:xfrm>
                  <a:off x="2587232" y="2766654"/>
                  <a:ext cx="1603700" cy="1394501"/>
                  <a:chOff x="-2673881" y="429302"/>
                  <a:chExt cx="1603700" cy="1394501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A2942A6-F362-AD96-19EA-8D321B376371}"/>
                      </a:ext>
                    </a:extLst>
                  </p:cNvPr>
                  <p:cNvSpPr/>
                  <p:nvPr/>
                </p:nvSpPr>
                <p:spPr>
                  <a:xfrm>
                    <a:off x="-2673881" y="429302"/>
                    <a:ext cx="974067" cy="1394501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1800"/>
                      </a:spcAft>
                    </a:pPr>
                    <a:r>
                      <a: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OLED</a:t>
                    </a:r>
                  </a:p>
                  <a:p>
                    <a:pPr marL="0" marR="0" algn="ctr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1800"/>
                      </a:spcAft>
                    </a:pPr>
                    <a:r>
                      <a: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(SH 1106)</a:t>
                    </a:r>
                  </a:p>
                </p:txBody>
              </p:sp>
              <p:cxnSp>
                <p:nvCxnSpPr>
                  <p:cNvPr id="19" name="Straight Arrow Connector 18">
                    <a:extLst>
                      <a:ext uri="{FF2B5EF4-FFF2-40B4-BE49-F238E27FC236}">
                        <a16:creationId xmlns:a16="http://schemas.microsoft.com/office/drawing/2014/main" id="{DD2DF756-96E3-BD69-9BB3-10DB6ED39BE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-1710893" y="1051056"/>
                    <a:ext cx="562529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FF5A8C1-300F-C96B-41FB-1900873A6272}"/>
                      </a:ext>
                    </a:extLst>
                  </p:cNvPr>
                  <p:cNvSpPr/>
                  <p:nvPr/>
                </p:nvSpPr>
                <p:spPr>
                  <a:xfrm>
                    <a:off x="-1823070" y="644388"/>
                    <a:ext cx="752889" cy="7808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1800"/>
                      </a:spcAft>
                    </a:pPr>
                    <a:r>
                      <a: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I2C  </a:t>
                    </a:r>
                  </a:p>
                  <a:p>
                    <a:pPr marL="0" marR="0" algn="ctr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1800"/>
                      </a:spcAft>
                    </a:pPr>
                    <a:r>
                      <a: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protocol</a:t>
                    </a:r>
                  </a:p>
                </p:txBody>
              </p:sp>
            </p:grp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DE5762-A7A3-757A-D562-B753E5555CCC}"/>
                  </a:ext>
                </a:extLst>
              </p:cNvPr>
              <p:cNvSpPr/>
              <p:nvPr/>
            </p:nvSpPr>
            <p:spPr>
              <a:xfrm>
                <a:off x="2057400" y="247650"/>
                <a:ext cx="3470588" cy="2114550"/>
              </a:xfrm>
              <a:prstGeom prst="rect">
                <a:avLst/>
              </a:prstGeom>
              <a:noFill/>
              <a:ln w="28575" cap="flat" cmpd="sng" algn="ctr">
                <a:solidFill>
                  <a:schemeClr val="dk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0175E83-1408-6504-FB98-E0E38BDF164C}"/>
                </a:ext>
              </a:extLst>
            </p:cNvPr>
            <p:cNvGrpSpPr/>
            <p:nvPr/>
          </p:nvGrpSpPr>
          <p:grpSpPr>
            <a:xfrm>
              <a:off x="1533525" y="314325"/>
              <a:ext cx="251789" cy="1223339"/>
              <a:chOff x="0" y="0"/>
              <a:chExt cx="251789" cy="122333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D2CD008-D8EE-2C79-0CCF-0A4A6A91701D}"/>
                  </a:ext>
                </a:extLst>
              </p:cNvPr>
              <p:cNvGrpSpPr/>
              <p:nvPr/>
            </p:nvGrpSpPr>
            <p:grpSpPr>
              <a:xfrm>
                <a:off x="0" y="0"/>
                <a:ext cx="251789" cy="756614"/>
                <a:chOff x="0" y="0"/>
                <a:chExt cx="251789" cy="756614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ECB6BCD-513F-4C25-C17C-8F3F5ACF886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51789" cy="251789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4429C36-6BA5-270C-3111-4CD0B20FFDE2}"/>
                    </a:ext>
                  </a:extLst>
                </p:cNvPr>
                <p:cNvSpPr/>
                <p:nvPr/>
              </p:nvSpPr>
              <p:spPr>
                <a:xfrm>
                  <a:off x="0" y="504825"/>
                  <a:ext cx="251789" cy="251789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53508FB-E073-8656-D971-E7C8418878FA}"/>
                  </a:ext>
                </a:extLst>
              </p:cNvPr>
              <p:cNvSpPr/>
              <p:nvPr/>
            </p:nvSpPr>
            <p:spPr>
              <a:xfrm>
                <a:off x="0" y="971550"/>
                <a:ext cx="251789" cy="25178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293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F38E-6AC6-E875-0E55-C1919668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Description and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D833D-05DB-423F-E902-725D9325D8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Electrodes on Left Arm -&gt; Positive Terminal</a:t>
                </a:r>
              </a:p>
              <a:p>
                <a:r>
                  <a:rPr lang="en-US" dirty="0"/>
                  <a:t>Electrodes on Right Arm -&gt; Negative Terminal</a:t>
                </a:r>
              </a:p>
              <a:p>
                <a:r>
                  <a:rPr lang="en-US" dirty="0"/>
                  <a:t>Electrodes on Right Leg -&gt; Ground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𝐿𝑒𝑎𝑑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𝑃𝑜𝑡𝑒𝑛𝑡𝑖𝑎𝑙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𝐿𝑒𝑓𝑡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AD8232 amplifies voltage and sends it to Atmega328P</a:t>
                </a:r>
              </a:p>
              <a:p>
                <a:r>
                  <a:rPr lang="en-US" dirty="0"/>
                  <a:t>Calculation of Beats per min by ATmega328P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D833D-05DB-423F-E902-725D9325D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43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F740-5601-0A4F-6424-632EA99B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Description and Implementation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DEE7D81-F687-6BE2-6A6B-DB53ED1E4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5" y="1374270"/>
            <a:ext cx="5797434" cy="448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0D2CA-B209-CEC9-48EF-2C93436D8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30" y="1775460"/>
            <a:ext cx="4484370" cy="3307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E335FC-C8F7-7E5A-E69C-5C717830EA41}"/>
              </a:ext>
            </a:extLst>
          </p:cNvPr>
          <p:cNvSpPr txBox="1"/>
          <p:nvPr/>
        </p:nvSpPr>
        <p:spPr>
          <a:xfrm>
            <a:off x="452284" y="6233652"/>
            <a:ext cx="483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Fig: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ATmega328P Circuit Diagram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8ABEB-F0F2-A4AA-894D-42538E9FBB4D}"/>
              </a:ext>
            </a:extLst>
          </p:cNvPr>
          <p:cNvSpPr txBox="1"/>
          <p:nvPr/>
        </p:nvSpPr>
        <p:spPr>
          <a:xfrm>
            <a:off x="7384026" y="5860026"/>
            <a:ext cx="381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Fig: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PCB Diagram for ATmega328P and its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5BB4-E3A8-55EB-A32A-3AC8E131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Design and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54F4A-9744-8C85-4FF0-2A1F7CCBB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I2C communication between ATmega328P and SH1106 OLED to display result</a:t>
                </a:r>
              </a:p>
              <a:p>
                <a:r>
                  <a:rPr lang="en-US" dirty="0"/>
                  <a:t>SH1106 OLED 116 pixel in x-axis and 64 pixel in y- axis</a:t>
                </a:r>
              </a:p>
              <a:p>
                <a:r>
                  <a:rPr lang="en-US" dirty="0"/>
                  <a:t>Utilization of Adafruit Library called </a:t>
                </a:r>
                <a:r>
                  <a:rPr lang="en-US" dirty="0" err="1"/>
                  <a:t>Adafruit_GFX</a:t>
                </a:r>
                <a:r>
                  <a:rPr lang="en-US" dirty="0"/>
                  <a:t> to plot the ECG graph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𝐵𝑃𝑀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𝑖𝑛𝑠𝑡𝑎𝑛𝑡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𝑏𝑒𝑡𝑤𝑒𝑒𝑛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𝑡𝑤𝑜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𝑠𝑢𝑐𝑐𝑒𝑠𝑠𝑖𝑣𝑒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54F4A-9744-8C85-4FF0-2A1F7CCBB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763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478</Words>
  <Application>Microsoft Macintosh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Times New Roman</vt:lpstr>
      <vt:lpstr>Office Theme</vt:lpstr>
      <vt:lpstr>Design and Implementation of a Portable ECG  Thapathali Campus, Institute of Engineering, Tribhuvan University</vt:lpstr>
      <vt:lpstr>Overview</vt:lpstr>
      <vt:lpstr>Introduction</vt:lpstr>
      <vt:lpstr>Objectives</vt:lpstr>
      <vt:lpstr>Literature Review</vt:lpstr>
      <vt:lpstr>System Description and Implementation</vt:lpstr>
      <vt:lpstr>System Description and Implementation</vt:lpstr>
      <vt:lpstr>System Description and Implementation </vt:lpstr>
      <vt:lpstr>System Design and Implementation</vt:lpstr>
      <vt:lpstr>Results</vt:lpstr>
      <vt:lpstr>Results</vt:lpstr>
      <vt:lpstr>Results</vt:lpstr>
      <vt:lpstr>Results</vt:lpstr>
      <vt:lpstr>Conclusions and Future Enhancements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Sulove Bhattarai</dc:creator>
  <cp:lastModifiedBy>Bhujel, Sudip</cp:lastModifiedBy>
  <cp:revision>6</cp:revision>
  <dcterms:created xsi:type="dcterms:W3CDTF">2024-08-28T07:40:23Z</dcterms:created>
  <dcterms:modified xsi:type="dcterms:W3CDTF">2024-10-29T14:35:58Z</dcterms:modified>
</cp:coreProperties>
</file>